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59" r:id="rId4"/>
    <p:sldId id="260" r:id="rId5"/>
    <p:sldId id="263" r:id="rId6"/>
    <p:sldId id="264" r:id="rId7"/>
    <p:sldId id="265" r:id="rId8"/>
    <p:sldId id="267" r:id="rId9"/>
    <p:sldId id="266" r:id="rId10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29"/>
    <p:restoredTop sz="94709"/>
  </p:normalViewPr>
  <p:slideViewPr>
    <p:cSldViewPr snapToGrid="0">
      <p:cViewPr varScale="1">
        <p:scale>
          <a:sx n="70" d="100"/>
          <a:sy n="70" d="100"/>
        </p:scale>
        <p:origin x="216" y="1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FB3297-E3E6-294C-9247-BB2667E720FD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9CFD3C-0924-4149-AC4C-83FEEB62C3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95204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2C1B28-B407-1E42-4A9C-63DE92AFE9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D0A2BDB-70E3-8E6F-7248-D59AA2E998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52AC47-F8AA-532D-7706-AE0B507F4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BBBD0E-2383-3A54-3FAE-12F29BB41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99CBE4-5FBC-7EAE-646B-66FA10F31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20556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CD2D94-22B2-2020-9952-2DBC0D5AC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5B8087D-60EA-2E9E-D7E7-0269C2CA7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21E40D-E984-9452-9EC9-7CBAB8847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E90FEF-0A13-923E-67E2-CDF2A8994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419E14-4456-C95A-BA49-BC1793519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51604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39183E7-1353-CA7F-742D-02A96FC433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8D83043-49C7-D7B3-F577-40839D3085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ED8025-16BC-34E9-4B3E-C8CA404E8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ACF018-30B2-9B8A-1E59-445BD0B84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24953C-1C7E-9F2C-F7E6-F8CA91AED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69281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F8A311-915D-B547-2BCC-F0BD99792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0DDAAF-8DAB-E3D4-604A-5ED56ECBCF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C8F529-E1EE-8D9D-C6FC-C99519785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6B6605-5066-FB4B-2809-E55270FC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C98E0D-3CFC-A22A-1023-CC3BB8E87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3201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EBE1F-4FA4-D539-BDE0-1D89A2707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2C6EF69-BCC5-0267-8765-B12A9D91E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3795A5-6A27-3F38-1C24-6CF349F8B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A43748-386B-96E0-C3FA-3D0F99C05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E546A6-6FB3-A3A1-3C51-D1EA95BEA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17512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0F4373-663D-0B95-43B4-BF16A44D0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716CE5-7ECA-AAFE-67ED-0C396BAD98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6BA1CF2-64DA-3970-FC3A-6862A9819F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978109-E536-C467-FC31-86293D169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FF455E-599B-B90A-19CA-5FEF122DD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F5EEA0-C069-590E-AE50-91D68E86A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84953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5F7F56-DE72-C112-3E9B-0C0FD8D39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750EFD-7808-9AF7-3D2A-3159F0E6AA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9B520E-93D5-D622-81B0-CB5E58C63A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95846D5-998E-8767-7BDC-EC5D738C41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9F87742-899D-024F-ADFA-25B0FBE8DC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7F88256-E605-28B2-E8FA-22D9E3762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E77FACF-60A4-F771-C8B5-9BCD5735D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21FD886-5440-4888-1DB3-79FED9536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25340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CCBD63-B128-D31C-75F2-80B73A338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488A828-4013-E3DE-BDFD-25376E6F7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5B9524C-99B6-2F7E-765B-E7DB2F74B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F2D311C-6866-A24B-E816-0B3C1DE96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04053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21677CE-9C7D-7CE5-3BD9-019F8AAC8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3CC186C-E356-A9B7-1BAF-57CCA533D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36877E-1CC6-FB33-91B4-E8EECA8BB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62027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0300D2-E8FC-CC19-E4FC-8D2729E63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84E596-8B96-5250-2A6D-957A1200B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73767AF-4FFA-12C3-47DA-37C91F1BDD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734AA7-E4DC-D43B-A6EA-98211DCE9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4AFB0D-AEDF-3ED0-8575-B7AD9729B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716FD4A-4873-9CAC-ECEA-B035BE789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01936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B16691-3256-F6A8-7601-83987BAFD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877734F-6204-B633-5C1C-68C749980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6E8071F-B7A4-B8C4-23B6-766C773D9D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26663B-CBDC-B5F4-6831-9C990662A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3D04B5-15FC-D454-41EE-5797F805A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54AEDB-231B-9FC4-2647-3A565A61C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2327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0917C86-5B04-4D22-0AB8-60F6A93D3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49501F-C69E-7747-09C8-5D1CF93BC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7814C-279A-483A-8580-38659760F6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46F97E-19AD-0C4A-AC4A-8A822A2018C8}" type="datetimeFigureOut">
              <a:rPr kumimoji="1" lang="ko-Kore-KR" altLang="en-US" smtClean="0"/>
              <a:t>2023. 1. 20.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3F82B3-454C-DB70-032D-63393AA123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E90F72-AF06-7ABA-A82C-87FD684B25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ABB6C9-8041-AA49-9B4A-6462A1C409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70831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8CC59C4E-C45D-3F96-DC84-CFFC57191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4471" y="6245934"/>
            <a:ext cx="627529" cy="612066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FC04BC1-9432-DDF6-3068-126851ADD8AF}"/>
              </a:ext>
            </a:extLst>
          </p:cNvPr>
          <p:cNvSpPr txBox="1"/>
          <p:nvPr/>
        </p:nvSpPr>
        <p:spPr>
          <a:xfrm>
            <a:off x="5301570" y="2967335"/>
            <a:ext cx="69862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인덱스</a:t>
            </a:r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 </a:t>
            </a:r>
            <a:r>
              <a:rPr kumimoji="1" lang="ko-KR" altLang="en-US" sz="54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시그니처는</a:t>
            </a:r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 위대해</a:t>
            </a:r>
            <a:r>
              <a:rPr kumimoji="1" lang="en-US" altLang="ko-KR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?</a:t>
            </a:r>
            <a:endParaRPr kumimoji="1" lang="ko-Kore-KR" altLang="en-US" sz="54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44FD1D-95A0-891A-0DE0-FDEAC95C3B0A}"/>
              </a:ext>
            </a:extLst>
          </p:cNvPr>
          <p:cNvSpPr txBox="1"/>
          <p:nvPr/>
        </p:nvSpPr>
        <p:spPr>
          <a:xfrm>
            <a:off x="9814915" y="3890665"/>
            <a:ext cx="14285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>
                <a:latin typeface="BM JUA OTF" panose="02020603020101020101" pitchFamily="18" charset="-127"/>
                <a:ea typeface="BM JUA OTF" panose="02020603020101020101" pitchFamily="18" charset="-127"/>
              </a:rPr>
              <a:t>D0Dam</a:t>
            </a:r>
            <a:endParaRPr kumimoji="1" lang="ko-Kore-KR" altLang="en-US" sz="32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C8A621C-416A-A728-037D-EB343D39A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6880" y="0"/>
            <a:ext cx="4456069" cy="2981110"/>
          </a:xfrm>
          <a:prstGeom prst="rect">
            <a:avLst/>
          </a:prstGeom>
        </p:spPr>
      </p:pic>
      <p:pic>
        <p:nvPicPr>
          <p:cNvPr id="14" name="그림 13" descr="포유류, 소파, 집고양이, 좌석이(가) 표시된 사진&#10;&#10;자동 생성된 설명">
            <a:extLst>
              <a:ext uri="{FF2B5EF4-FFF2-40B4-BE49-F238E27FC236}">
                <a16:creationId xmlns:a16="http://schemas.microsoft.com/office/drawing/2014/main" id="{BDA0FCDB-FF56-476F-156D-E2BEAE59AF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782028">
            <a:off x="1664103" y="3824456"/>
            <a:ext cx="5076836" cy="3384557"/>
          </a:xfrm>
          <a:prstGeom prst="rect">
            <a:avLst/>
          </a:prstGeom>
        </p:spPr>
      </p:pic>
      <p:pic>
        <p:nvPicPr>
          <p:cNvPr id="16" name="그림 15" descr="고양이, 앉아있는, 실내, 하얀색이(가) 표시된 사진&#10;&#10;자동 생성된 설명">
            <a:extLst>
              <a:ext uri="{FF2B5EF4-FFF2-40B4-BE49-F238E27FC236}">
                <a16:creationId xmlns:a16="http://schemas.microsoft.com/office/drawing/2014/main" id="{79F959D7-4833-BC0A-8094-103C639382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524571">
            <a:off x="-93778" y="4693882"/>
            <a:ext cx="3641944" cy="2043041"/>
          </a:xfrm>
          <a:prstGeom prst="rect">
            <a:avLst/>
          </a:prstGeom>
        </p:spPr>
      </p:pic>
      <p:pic>
        <p:nvPicPr>
          <p:cNvPr id="5" name="그림 4" descr="사람, 실내, 젊은, 닫기이(가) 표시된 사진&#10;&#10;자동 생성된 설명">
            <a:extLst>
              <a:ext uri="{FF2B5EF4-FFF2-40B4-BE49-F238E27FC236}">
                <a16:creationId xmlns:a16="http://schemas.microsoft.com/office/drawing/2014/main" id="{226A2639-41D3-E2D0-F2B8-8A0DF28104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745583">
            <a:off x="15274" y="1416243"/>
            <a:ext cx="4390488" cy="251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829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9CAAFC1-3CF2-2887-6B31-7975AC55A945}"/>
              </a:ext>
            </a:extLst>
          </p:cNvPr>
          <p:cNvSpPr txBox="1"/>
          <p:nvPr/>
        </p:nvSpPr>
        <p:spPr>
          <a:xfrm>
            <a:off x="0" y="0"/>
            <a:ext cx="45833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인덱스</a:t>
            </a:r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 </a:t>
            </a:r>
            <a:r>
              <a:rPr kumimoji="1" lang="ko-KR" altLang="en-US" sz="54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시그니처</a:t>
            </a:r>
            <a:r>
              <a:rPr kumimoji="1" lang="en-US" altLang="ko-KR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?</a:t>
            </a:r>
            <a:endParaRPr kumimoji="1" lang="ko-Kore-KR" altLang="en-US" sz="54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259914CC-8D9B-707B-43A5-74F191DE58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866" y="1574800"/>
            <a:ext cx="2692400" cy="1854200"/>
          </a:xfrm>
          <a:prstGeom prst="rect">
            <a:avLst/>
          </a:prstGeom>
        </p:spPr>
      </p:pic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5C99078B-1996-DFE5-6E39-5C631E655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8284" y="3903133"/>
            <a:ext cx="4508500" cy="2032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7B50489-2D8A-31E8-5452-A52BED30CD3A}"/>
              </a:ext>
            </a:extLst>
          </p:cNvPr>
          <p:cNvSpPr txBox="1"/>
          <p:nvPr/>
        </p:nvSpPr>
        <p:spPr>
          <a:xfrm>
            <a:off x="4583306" y="2209512"/>
            <a:ext cx="59610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키가 </a:t>
            </a:r>
            <a:r>
              <a:rPr lang="en-US" altLang="ko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string</a:t>
            </a:r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이고 값이</a:t>
            </a:r>
            <a:r>
              <a:rPr lang="en-US" altLang="ko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string</a:t>
            </a:r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인 경우</a:t>
            </a:r>
            <a:endParaRPr lang="en-US" altLang="ko-KR" sz="32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C30D4F-68E7-CA1F-4D19-7F7218CB896E}"/>
              </a:ext>
            </a:extLst>
          </p:cNvPr>
          <p:cNvSpPr txBox="1"/>
          <p:nvPr/>
        </p:nvSpPr>
        <p:spPr>
          <a:xfrm>
            <a:off x="1689390" y="4626745"/>
            <a:ext cx="32666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값에 </a:t>
            </a:r>
            <a:r>
              <a:rPr lang="en-US" altLang="ko-KR" sz="3200" dirty="0">
                <a:latin typeface="BM JUA OTF" panose="02020603020101020101" pitchFamily="18" charset="-127"/>
                <a:ea typeface="BM JUA OTF" panose="02020603020101020101" pitchFamily="18" charset="-127"/>
              </a:rPr>
              <a:t>union</a:t>
            </a:r>
            <a:r>
              <a:rPr lang="ko-KR" altLang="en-US" sz="3200" dirty="0">
                <a:latin typeface="BM JUA OTF" panose="02020603020101020101" pitchFamily="18" charset="-127"/>
                <a:ea typeface="BM JUA OTF" panose="02020603020101020101" pitchFamily="18" charset="-127"/>
              </a:rPr>
              <a:t>을 적용</a:t>
            </a:r>
            <a:r>
              <a:rPr lang="en-US" altLang="ko-KR" sz="3200" dirty="0">
                <a:latin typeface="BM JUA OTF" panose="02020603020101020101" pitchFamily="18" charset="-127"/>
                <a:ea typeface="BM JUA OTF" panose="02020603020101020101" pitchFamily="18" charset="-127"/>
              </a:rPr>
              <a:t>!</a:t>
            </a:r>
            <a:endParaRPr lang="en-US" altLang="ko-KR" sz="32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1091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1FC91BD-6531-FF8A-BC95-FA7760DC527F}"/>
              </a:ext>
            </a:extLst>
          </p:cNvPr>
          <p:cNvSpPr txBox="1"/>
          <p:nvPr/>
        </p:nvSpPr>
        <p:spPr>
          <a:xfrm>
            <a:off x="0" y="0"/>
            <a:ext cx="13083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단점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4B30BE-BD92-5DC5-AFD6-148C1002EC30}"/>
              </a:ext>
            </a:extLst>
          </p:cNvPr>
          <p:cNvSpPr txBox="1"/>
          <p:nvPr/>
        </p:nvSpPr>
        <p:spPr>
          <a:xfrm>
            <a:off x="164391" y="1162737"/>
            <a:ext cx="7779694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잘못된 키도 포함시킬 수 있다</a:t>
            </a:r>
            <a:r>
              <a:rPr kumimoji="1" lang="en-US" altLang="ko-KR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457200" indent="-457200">
              <a:buFontTx/>
              <a:buChar char="-"/>
            </a:pPr>
            <a:r>
              <a:rPr kumimoji="1" lang="en-US" altLang="ko-KR" sz="3200" dirty="0">
                <a:latin typeface="BM JUA OTF" panose="02020603020101020101" pitchFamily="18" charset="-127"/>
                <a:ea typeface="BM JUA OTF" panose="02020603020101020101" pitchFamily="18" charset="-127"/>
              </a:rPr>
              <a:t>String</a:t>
            </a:r>
            <a:r>
              <a:rPr kumimoji="1" lang="ko-KR" altLang="en-US" sz="3200" dirty="0">
                <a:latin typeface="BM JUA OTF" panose="02020603020101020101" pitchFamily="18" charset="-127"/>
                <a:ea typeface="BM JUA OTF" panose="02020603020101020101" pitchFamily="18" charset="-127"/>
              </a:rPr>
              <a:t>이면 상관없지</a:t>
            </a:r>
            <a:r>
              <a:rPr kumimoji="1" lang="en-US" altLang="ko-KR" sz="3200" dirty="0">
                <a:latin typeface="BM JUA OTF" panose="02020603020101020101" pitchFamily="18" charset="-127"/>
                <a:ea typeface="BM JUA OTF" panose="02020603020101020101" pitchFamily="18" charset="-127"/>
              </a:rPr>
              <a:t>~!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DC405E-34BE-A0CD-6B14-748304352322}"/>
              </a:ext>
            </a:extLst>
          </p:cNvPr>
          <p:cNvSpPr txBox="1"/>
          <p:nvPr/>
        </p:nvSpPr>
        <p:spPr>
          <a:xfrm>
            <a:off x="152199" y="2503857"/>
            <a:ext cx="6463629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특정 키가 필요하지 않다</a:t>
            </a:r>
            <a:r>
              <a:rPr kumimoji="1" lang="en-US" altLang="ko-KR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457200" indent="-457200">
              <a:buFontTx/>
              <a:buChar char="-"/>
            </a:pPr>
            <a:r>
              <a:rPr kumimoji="1" lang="ko-KR" altLang="en-US" sz="3200" dirty="0">
                <a:latin typeface="BM JUA OTF" panose="02020603020101020101" pitchFamily="18" charset="-127"/>
                <a:ea typeface="BM JUA OTF" panose="02020603020101020101" pitchFamily="18" charset="-127"/>
              </a:rPr>
              <a:t>있어도 없어도 그만</a:t>
            </a:r>
            <a:r>
              <a:rPr kumimoji="1" lang="en-US" altLang="ko-KR" sz="3200" dirty="0">
                <a:latin typeface="BM JUA OTF" panose="02020603020101020101" pitchFamily="18" charset="-127"/>
                <a:ea typeface="BM JUA OTF" panose="02020603020101020101" pitchFamily="18" charset="-127"/>
              </a:rPr>
              <a:t>~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E37F5B-A409-B30C-1F1C-AEAF23CF2663}"/>
              </a:ext>
            </a:extLst>
          </p:cNvPr>
          <p:cNvSpPr txBox="1"/>
          <p:nvPr/>
        </p:nvSpPr>
        <p:spPr>
          <a:xfrm>
            <a:off x="176583" y="3881553"/>
            <a:ext cx="107676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위의 이유로 자동완성 기능이 작동 </a:t>
            </a:r>
            <a:r>
              <a:rPr kumimoji="1" lang="ko-KR" altLang="en-US" sz="54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안한다</a:t>
            </a:r>
            <a:r>
              <a:rPr kumimoji="1" lang="en-US" altLang="ko-KR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21588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00A684C-4448-7302-569D-A227736A4178}"/>
              </a:ext>
            </a:extLst>
          </p:cNvPr>
          <p:cNvSpPr txBox="1"/>
          <p:nvPr/>
        </p:nvSpPr>
        <p:spPr>
          <a:xfrm>
            <a:off x="0" y="0"/>
            <a:ext cx="22749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차선책</a:t>
            </a:r>
            <a:r>
              <a:rPr kumimoji="1" lang="en-US" altLang="ko-Kore-KR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?</a:t>
            </a:r>
            <a:endParaRPr kumimoji="1" lang="ko-Kore-KR" altLang="en-US" sz="54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52BF37-9E5A-DEF1-0FA0-EB3995E5D22F}"/>
              </a:ext>
            </a:extLst>
          </p:cNvPr>
          <p:cNvSpPr txBox="1"/>
          <p:nvPr/>
        </p:nvSpPr>
        <p:spPr>
          <a:xfrm>
            <a:off x="4670335" y="1284495"/>
            <a:ext cx="20047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dirty="0">
                <a:latin typeface="BM JUA OTF" panose="02020603020101020101" pitchFamily="18" charset="-127"/>
                <a:ea typeface="BM JUA OTF" panose="02020603020101020101" pitchFamily="18" charset="-127"/>
              </a:rPr>
              <a:t>interface</a:t>
            </a:r>
            <a:endParaRPr lang="en-US" altLang="ko-KR" sz="32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B697B5BB-CEA8-9422-9CE6-0A7112C2F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1128" y="2588431"/>
            <a:ext cx="2743200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693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00A684C-4448-7302-569D-A227736A4178}"/>
              </a:ext>
            </a:extLst>
          </p:cNvPr>
          <p:cNvSpPr txBox="1"/>
          <p:nvPr/>
        </p:nvSpPr>
        <p:spPr>
          <a:xfrm>
            <a:off x="0" y="0"/>
            <a:ext cx="77267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그럼 인덱스 </a:t>
            </a:r>
            <a:r>
              <a:rPr kumimoji="1" lang="ko-KR" altLang="en-US" sz="54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시그니처는</a:t>
            </a:r>
            <a:r>
              <a:rPr kumimoji="1" lang="ko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 언제</a:t>
            </a:r>
            <a:r>
              <a:rPr kumimoji="1" lang="en-US" altLang="ko-KR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?</a:t>
            </a:r>
            <a:endParaRPr kumimoji="1" lang="ko-Kore-KR" altLang="en-US" sz="54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FD7C9B-147F-01C1-ADC3-C4B6BCDC60F6}"/>
              </a:ext>
            </a:extLst>
          </p:cNvPr>
          <p:cNvSpPr txBox="1"/>
          <p:nvPr/>
        </p:nvSpPr>
        <p:spPr>
          <a:xfrm>
            <a:off x="974361" y="1629813"/>
            <a:ext cx="211631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동적 데이터</a:t>
            </a:r>
            <a:r>
              <a:rPr lang="en-US" altLang="ko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!</a:t>
            </a:r>
            <a:endParaRPr lang="ko-KR" altLang="en-US" sz="32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B89FCF-2653-CC38-16B7-25C3644B02DE}"/>
              </a:ext>
            </a:extLst>
          </p:cNvPr>
          <p:cNvSpPr txBox="1"/>
          <p:nvPr/>
        </p:nvSpPr>
        <p:spPr>
          <a:xfrm>
            <a:off x="974360" y="2357366"/>
            <a:ext cx="1105914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데이터를 미리 알 수 없을 때</a:t>
            </a:r>
            <a:endParaRPr lang="en-US" altLang="ko-KR" sz="40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endParaRPr lang="en-US" altLang="ko-KR" sz="40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r>
              <a:rPr lang="ko-KR" altLang="en-US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근데 중간에 단언 할 수 있는게 나온다면 </a:t>
            </a:r>
            <a:r>
              <a:rPr lang="ko-KR" altLang="en-US" sz="4000" b="0" dirty="0" err="1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단언문</a:t>
            </a:r>
            <a:r>
              <a:rPr lang="ko-KR" altLang="en-US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 사용</a:t>
            </a:r>
            <a:r>
              <a:rPr lang="en-US" altLang="ko-KR" sz="4000" dirty="0">
                <a:latin typeface="BM JUA OTF" panose="02020603020101020101" pitchFamily="18" charset="-127"/>
                <a:ea typeface="BM JUA OTF" panose="02020603020101020101" pitchFamily="18" charset="-127"/>
              </a:rPr>
              <a:t>(as)</a:t>
            </a:r>
            <a:endParaRPr lang="ko-KR" altLang="en-US" sz="40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356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5FD7C9B-147F-01C1-ADC3-C4B6BCDC60F6}"/>
              </a:ext>
            </a:extLst>
          </p:cNvPr>
          <p:cNvSpPr txBox="1"/>
          <p:nvPr/>
        </p:nvSpPr>
        <p:spPr>
          <a:xfrm>
            <a:off x="0" y="0"/>
            <a:ext cx="1003216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latin typeface="BM JUA OTF" panose="02020603020101020101" pitchFamily="18" charset="-127"/>
                <a:ea typeface="BM JUA OTF" panose="02020603020101020101" pitchFamily="18" charset="-127"/>
              </a:rPr>
              <a:t>다음과 같은 사태가 일어나기도</a:t>
            </a:r>
            <a:r>
              <a:rPr lang="en-US" altLang="ko-KR" sz="4000" dirty="0">
                <a:latin typeface="BM JUA OTF" panose="02020603020101020101" pitchFamily="18" charset="-127"/>
                <a:ea typeface="BM JUA OTF" panose="02020603020101020101" pitchFamily="18" charset="-127"/>
              </a:rPr>
              <a:t>…</a:t>
            </a:r>
            <a:endParaRPr lang="ko-KR" altLang="en-US" sz="40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4E26BCB1-42AC-ACBB-66B7-53BF246EB3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256" y="2340495"/>
            <a:ext cx="10581488" cy="2475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448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5FD7C9B-147F-01C1-ADC3-C4B6BCDC60F6}"/>
              </a:ext>
            </a:extLst>
          </p:cNvPr>
          <p:cNvSpPr txBox="1"/>
          <p:nvPr/>
        </p:nvSpPr>
        <p:spPr>
          <a:xfrm>
            <a:off x="0" y="0"/>
            <a:ext cx="1003216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이 문제</a:t>
            </a:r>
            <a:r>
              <a:rPr lang="en-US" altLang="ko-KR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,</a:t>
            </a:r>
            <a:r>
              <a:rPr lang="ko-KR" altLang="en-US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 어떻게 해결할까</a:t>
            </a:r>
            <a:r>
              <a:rPr lang="en-US" altLang="ko-KR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?</a:t>
            </a:r>
            <a:endParaRPr lang="ko-KR" altLang="en-US" sz="40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B5878B-7EA5-A0B0-8D42-A5C7150C1BBC}"/>
              </a:ext>
            </a:extLst>
          </p:cNvPr>
          <p:cNvSpPr txBox="1"/>
          <p:nvPr/>
        </p:nvSpPr>
        <p:spPr>
          <a:xfrm>
            <a:off x="7548647" y="1206500"/>
            <a:ext cx="316812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dirty="0">
                <a:latin typeface="BM JUA OTF" panose="02020603020101020101" pitchFamily="18" charset="-127"/>
                <a:ea typeface="BM JUA OTF" panose="02020603020101020101" pitchFamily="18" charset="-127"/>
              </a:rPr>
              <a:t>Record</a:t>
            </a:r>
            <a:r>
              <a:rPr lang="ko-KR" altLang="en-US" sz="4000" dirty="0">
                <a:latin typeface="BM JUA OTF" panose="02020603020101020101" pitchFamily="18" charset="-127"/>
                <a:ea typeface="BM JUA OTF" panose="02020603020101020101" pitchFamily="18" charset="-127"/>
              </a:rPr>
              <a:t> 타입</a:t>
            </a:r>
            <a:r>
              <a:rPr lang="en-US" altLang="ko-KR" sz="4000" dirty="0">
                <a:latin typeface="BM JUA OTF" panose="02020603020101020101" pitchFamily="18" charset="-127"/>
                <a:ea typeface="BM JUA OTF" panose="02020603020101020101" pitchFamily="18" charset="-127"/>
              </a:rPr>
              <a:t>!</a:t>
            </a:r>
            <a:endParaRPr lang="ko-KR" altLang="en-US" sz="40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A15210C4-FB61-288A-882C-DE9124E9C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532" y="2723896"/>
            <a:ext cx="2565400" cy="2032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0238FA-C376-AA40-26C4-32B90CD7465C}"/>
              </a:ext>
            </a:extLst>
          </p:cNvPr>
          <p:cNvSpPr txBox="1"/>
          <p:nvPr/>
        </p:nvSpPr>
        <p:spPr>
          <a:xfrm>
            <a:off x="1612900" y="1206500"/>
            <a:ext cx="316812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기존</a:t>
            </a:r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5C82E108-B9BC-1A5E-6729-9688D052DD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4207" y="2769616"/>
            <a:ext cx="3937000" cy="16383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48434E-FCD4-7DE2-FC47-D1B75C22EEB2}"/>
              </a:ext>
            </a:extLst>
          </p:cNvPr>
          <p:cNvSpPr txBox="1"/>
          <p:nvPr/>
        </p:nvSpPr>
        <p:spPr>
          <a:xfrm>
            <a:off x="720253" y="4981219"/>
            <a:ext cx="1075149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이렇게 간단한 경우에는 그냥 인덱스 </a:t>
            </a:r>
            <a:r>
              <a:rPr lang="ko-KR" altLang="en-US" sz="4000" b="0" dirty="0" err="1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시그니처가</a:t>
            </a:r>
            <a:r>
              <a:rPr lang="ko-KR" altLang="en-US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 좋아요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7F3D4D-4D5A-C6E6-D79B-64E6EE10CC60}"/>
              </a:ext>
            </a:extLst>
          </p:cNvPr>
          <p:cNvSpPr txBox="1"/>
          <p:nvPr/>
        </p:nvSpPr>
        <p:spPr>
          <a:xfrm>
            <a:off x="1358483" y="5694688"/>
            <a:ext cx="867368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왜</a:t>
            </a:r>
            <a:r>
              <a:rPr lang="en-US" altLang="ko-KR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?</a:t>
            </a:r>
            <a:r>
              <a:rPr lang="ko-KR" altLang="en-US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 의도 표현 때문에</a:t>
            </a:r>
            <a:r>
              <a:rPr lang="en-US" altLang="ko-KR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algn="ctr"/>
            <a:r>
              <a:rPr lang="en-US" altLang="ko-KR" sz="24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(</a:t>
            </a:r>
            <a:r>
              <a:rPr lang="ko-KR" altLang="en-US" sz="24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기존이 </a:t>
            </a:r>
            <a:r>
              <a:rPr lang="en-US" altLang="ko-KR" sz="24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name</a:t>
            </a:r>
            <a:r>
              <a:rPr lang="ko-KR" altLang="en-US" sz="24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이 </a:t>
            </a:r>
            <a:r>
              <a:rPr lang="en-US" altLang="ko-KR" sz="24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key</a:t>
            </a:r>
            <a:r>
              <a:rPr lang="ko-KR" altLang="en-US" sz="24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임을 확실하게 해준다</a:t>
            </a:r>
            <a:r>
              <a:rPr lang="en-US" altLang="ko-KR" sz="24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.)</a:t>
            </a:r>
            <a:endParaRPr lang="ko-KR" altLang="en-US" sz="24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2046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5FD7C9B-147F-01C1-ADC3-C4B6BCDC60F6}"/>
              </a:ext>
            </a:extLst>
          </p:cNvPr>
          <p:cNvSpPr txBox="1"/>
          <p:nvPr/>
        </p:nvSpPr>
        <p:spPr>
          <a:xfrm>
            <a:off x="0" y="0"/>
            <a:ext cx="1003216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이 문제</a:t>
            </a:r>
            <a:r>
              <a:rPr lang="en-US" altLang="ko-KR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,</a:t>
            </a:r>
            <a:r>
              <a:rPr lang="ko-KR" altLang="en-US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 어떻게 해결할까</a:t>
            </a:r>
            <a:r>
              <a:rPr lang="en-US" altLang="ko-KR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?</a:t>
            </a:r>
            <a:endParaRPr lang="ko-KR" altLang="en-US" sz="40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4B5341B2-5D6C-FD93-0340-9E1D5BF642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4548" y="163380"/>
            <a:ext cx="5647452" cy="2138680"/>
          </a:xfrm>
          <a:prstGeom prst="rect">
            <a:avLst/>
          </a:prstGeom>
        </p:spPr>
      </p:pic>
      <p:pic>
        <p:nvPicPr>
          <p:cNvPr id="12" name="그림 11" descr="텍스트, 게이지, 장치, 측정기이(가) 표시된 사진&#10;&#10;자동 생성된 설명">
            <a:extLst>
              <a:ext uri="{FF2B5EF4-FFF2-40B4-BE49-F238E27FC236}">
                <a16:creationId xmlns:a16="http://schemas.microsoft.com/office/drawing/2014/main" id="{FD41684B-FCD9-9623-8723-3FD5A45662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044" y="2271149"/>
            <a:ext cx="7385286" cy="123799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2AEBB8-4BA5-1E4A-AB90-104A1B3E7E3D}"/>
              </a:ext>
            </a:extLst>
          </p:cNvPr>
          <p:cNvSpPr txBox="1"/>
          <p:nvPr/>
        </p:nvSpPr>
        <p:spPr>
          <a:xfrm>
            <a:off x="341267" y="1023378"/>
            <a:ext cx="1112530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문자열 </a:t>
            </a:r>
            <a:r>
              <a:rPr lang="ko-KR" altLang="en-US" sz="4000" b="0" dirty="0" err="1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리터럴이</a:t>
            </a:r>
            <a:r>
              <a:rPr lang="ko-KR" altLang="en-US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 키인 경우</a:t>
            </a:r>
            <a:r>
              <a:rPr lang="en-US" altLang="ko-KR" sz="40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!</a:t>
            </a:r>
          </a:p>
          <a:p>
            <a:r>
              <a:rPr lang="en-US" altLang="ko-KR" sz="24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(</a:t>
            </a:r>
            <a:r>
              <a:rPr lang="ko-KR" altLang="en-US" sz="24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이 경우 인덱스 </a:t>
            </a:r>
            <a:r>
              <a:rPr lang="ko-KR" altLang="en-US" sz="2400" b="0" dirty="0" err="1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시그니처는</a:t>
            </a:r>
            <a:r>
              <a:rPr lang="ko-KR" altLang="en-US" sz="24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 오류를 발생시킨다</a:t>
            </a:r>
            <a:r>
              <a:rPr lang="en-US" altLang="ko-KR" sz="24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.)</a:t>
            </a:r>
            <a:endParaRPr lang="ko-KR" altLang="en-US" sz="24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A8279847-311D-FF6A-AEC3-EAF0780C97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9466" y="4177454"/>
            <a:ext cx="10512534" cy="2680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296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C66D70-2345-4BE5-4175-ECB06A28E2FB}"/>
              </a:ext>
            </a:extLst>
          </p:cNvPr>
          <p:cNvSpPr txBox="1"/>
          <p:nvPr/>
        </p:nvSpPr>
        <p:spPr>
          <a:xfrm>
            <a:off x="0" y="1664627"/>
            <a:ext cx="91622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0" dirty="0" err="1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왠만해서</a:t>
            </a:r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 타입을 알 수 있으면 그냥 정확한 타입을 쓰자</a:t>
            </a:r>
            <a:r>
              <a:rPr lang="en-US" altLang="ko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endParaRPr lang="en-US" altLang="ko-Kore-KR" sz="32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진짜 모르겠거나 바뀌는 값에 인덱스 </a:t>
            </a:r>
            <a:r>
              <a:rPr lang="ko-KR" altLang="en-US" sz="3200" b="0" dirty="0" err="1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시그니처를</a:t>
            </a:r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 적용</a:t>
            </a:r>
            <a:r>
              <a:rPr lang="en-US" altLang="ko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endParaRPr lang="en-US" altLang="ko-Kore-KR" sz="32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문자열 </a:t>
            </a:r>
            <a:r>
              <a:rPr lang="ko-KR" altLang="en-US" sz="3200" b="0" dirty="0" err="1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리터럴을</a:t>
            </a:r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 </a:t>
            </a:r>
            <a:r>
              <a:rPr lang="ko-KR" altLang="en-US" sz="3200" b="0" dirty="0" err="1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키값으로</a:t>
            </a:r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 주고 싶을 땐 </a:t>
            </a:r>
            <a:r>
              <a:rPr lang="en-US" altLang="ko-KR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record</a:t>
            </a:r>
            <a:r>
              <a:rPr lang="ko-KR" altLang="en-US" sz="3200" b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사용</a:t>
            </a:r>
            <a:endParaRPr lang="en" altLang="ko-Kore-KR" sz="3200" b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79751C-F092-FA47-7CD8-54F48E9D0E8D}"/>
              </a:ext>
            </a:extLst>
          </p:cNvPr>
          <p:cNvSpPr txBox="1"/>
          <p:nvPr/>
        </p:nvSpPr>
        <p:spPr>
          <a:xfrm>
            <a:off x="0" y="0"/>
            <a:ext cx="13131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400" dirty="0">
                <a:latin typeface="BM JUA OTF" panose="02020603020101020101" pitchFamily="18" charset="-127"/>
                <a:ea typeface="BM JUA OTF" panose="02020603020101020101" pitchFamily="18" charset="-127"/>
              </a:rPr>
              <a:t>결론</a:t>
            </a:r>
          </a:p>
        </p:txBody>
      </p:sp>
    </p:spTree>
    <p:extLst>
      <p:ext uri="{BB962C8B-B14F-4D97-AF65-F5344CB8AC3E}">
        <p14:creationId xmlns:p14="http://schemas.microsoft.com/office/powerpoint/2010/main" val="39304349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159</Words>
  <Application>Microsoft Macintosh PowerPoint</Application>
  <PresentationFormat>와이드스크린</PresentationFormat>
  <Paragraphs>34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BM JUA OTF</vt:lpstr>
      <vt:lpstr>Arial</vt:lpstr>
      <vt:lpstr>Calibri</vt:lpstr>
      <vt:lpstr>Calibri Light</vt:lpstr>
      <vt:lpstr>Office 테마 2013 - 2022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민재</dc:creator>
  <cp:lastModifiedBy>김 민재</cp:lastModifiedBy>
  <cp:revision>5</cp:revision>
  <dcterms:created xsi:type="dcterms:W3CDTF">2023-01-04T07:34:03Z</dcterms:created>
  <dcterms:modified xsi:type="dcterms:W3CDTF">2023-01-19T19:01:35Z</dcterms:modified>
</cp:coreProperties>
</file>

<file path=docProps/thumbnail.jpeg>
</file>